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C7B67-B073-B123-60BB-96495FD7F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E8C8C2-03C2-24B4-11D8-A8CB123ED3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7D036-DCB4-3D9E-F609-F88A4598D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22D3-C1CB-4D56-A374-2F60735725B2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40D21-B9D8-D90A-B5DD-F8AAE53FE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FB690-AEAF-1672-CCAA-7624DBEA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8290-968B-45A5-B1F4-9639D3EDD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70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71A2D-FA06-826B-2C85-2174989E4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8A2AAB-A842-3BBB-F8B3-033C1496D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82E39-ACC7-FDB1-D514-B7E087309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22D3-C1CB-4D56-A374-2F60735725B2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B20EA-BE3D-8FFF-8792-970A32F42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BCBCD-F2E5-D966-C095-D96405602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8290-968B-45A5-B1F4-9639D3EDD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24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F60AA3-64C0-E9FF-7547-F5630BAEE8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5B6462-BB27-203E-034A-1A6A3CDA4B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41B9D-EFC7-103F-5147-2B248E14D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22D3-C1CB-4D56-A374-2F60735725B2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1FF10-D728-6727-DA4D-32CA99368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CFCE3-7BA2-EE1C-D811-3055B35FD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8290-968B-45A5-B1F4-9639D3EDD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89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FC868-8395-6FD9-6BFA-64BF72280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0A5B2-C2E0-D6AE-C0F8-9F33C5307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13097-5B82-1A02-0EAD-345AB962E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22D3-C1CB-4D56-A374-2F60735725B2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7A921-55AE-5CB9-BF09-1230B64F9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EF2C8-80E2-2B8E-6DB9-9AF99827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8290-968B-45A5-B1F4-9639D3EDD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46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F6307-9CF2-9719-5764-72C777F28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5DAF8-C413-DF0A-A4F9-E07B48261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1A697-FB7F-4972-8A66-701274202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22D3-C1CB-4D56-A374-2F60735725B2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84176-A0B7-A890-97A8-6A34CB79C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E081A-7C4A-B3BD-1DCD-54CCFD0B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8290-968B-45A5-B1F4-9639D3EDD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95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19866-BE57-A7F7-04A4-3D612C63F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02818-538D-35A0-D69E-25CCF7A4D5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B82035-48D8-D401-3EF2-3306866982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D43217-6C56-70D2-D7EF-DE26359E9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22D3-C1CB-4D56-A374-2F60735725B2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2CF4CE-5D05-AE68-8F00-B6FA4F469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A9BAE7-7272-129D-9E4B-87AC4E4EE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8290-968B-45A5-B1F4-9639D3EDD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57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C5F3D-4213-2DE8-4439-84C165374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2A9D1-317B-0273-6989-9378AD4D0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2C917F-413F-FB71-F3AD-93403B339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1FB5E7-E1BF-6EF1-CA16-3233AAB562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C48D30-E0BA-3610-F0E6-D99CB80C6F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703F66-6A4E-8E36-AF97-FCADDC164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22D3-C1CB-4D56-A374-2F60735725B2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600C7-BB14-54B3-5B62-B2F30B4C1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A007C4-35A6-64D4-0E3B-07FED9273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8290-968B-45A5-B1F4-9639D3EDD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85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13A67-4515-D4C2-C45A-BC690A7F3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0EEBAC-CB3F-59D6-63A9-136FE3269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22D3-C1CB-4D56-A374-2F60735725B2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F6B1C8-F79F-ABCD-8682-D420EFC0C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3E21E-16C2-F236-985E-8A5C5233E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8290-968B-45A5-B1F4-9639D3EDD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57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F44631-7E2C-895F-D3F4-EE43802B0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22D3-C1CB-4D56-A374-2F60735725B2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221E8D-3061-DBEA-4FC6-E37DCA25C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09FB9-677A-A035-9E5C-4F6C9A7F0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8290-968B-45A5-B1F4-9639D3EDD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7B6FF-7089-CC25-BC35-1BF59DE4C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F02AD-747D-C63C-A43F-EC2D9C6C1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D68469-4215-57B2-4D4B-5090F6F51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C7037A-B99A-946E-3C9B-C0E8B7A81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22D3-C1CB-4D56-A374-2F60735725B2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02821-CCC0-6CDD-6935-018C7130D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053D5F-AAD1-8290-52D6-9C3AC944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8290-968B-45A5-B1F4-9639D3EDD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43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48837-759A-AF47-D7B9-D06F5AADC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EE1A37-FDF0-3762-5C72-C6B5DB8782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062D7D-BED3-448A-6047-D460F664E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F7CD24-97D5-3F64-B867-F071C1375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22D3-C1CB-4D56-A374-2F60735725B2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BF20AF-BEFF-2749-45BA-94CB4DC26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3643E8-7DD5-E873-1C07-C900B577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8290-968B-45A5-B1F4-9639D3EDD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76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16D5A5-C3F3-B433-3DF8-A0BD08F57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046F0-0DE8-F39B-D3F6-C18C62AEE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2F339-98CA-E88B-69C6-674A1117F8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B22D3-C1CB-4D56-A374-2F60735725B2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0BDC1-8C2C-917B-CC78-B7CD0710A5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1F0E2-3186-443D-96FF-52F4E034D1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C8290-968B-45A5-B1F4-9639D3EDD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5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876E2-0874-F0CE-1558-1DB08D140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240" y="1536782"/>
            <a:ext cx="6644313" cy="845421"/>
          </a:xfrm>
        </p:spPr>
        <p:txBody>
          <a:bodyPr>
            <a:normAutofit fontScale="90000"/>
          </a:bodyPr>
          <a:lstStyle/>
          <a:p>
            <a:r>
              <a:rPr lang="tr-TR" dirty="0">
                <a:solidFill>
                  <a:schemeClr val="bg1"/>
                </a:solidFill>
                <a:latin typeface="Arial Black" panose="020B0A04020102020204" pitchFamily="34" charset="0"/>
              </a:rPr>
              <a:t>a r c a r i u s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5720365-F4E4-F8B9-51CF-2132B81F9CB1}"/>
              </a:ext>
            </a:extLst>
          </p:cNvPr>
          <p:cNvSpPr txBox="1">
            <a:spLocks/>
          </p:cNvSpPr>
          <p:nvPr/>
        </p:nvSpPr>
        <p:spPr>
          <a:xfrm>
            <a:off x="1209040" y="2499600"/>
            <a:ext cx="4358313" cy="4721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>
                <a:solidFill>
                  <a:schemeClr val="bg1"/>
                </a:solidFill>
                <a:latin typeface="Arial Black" panose="020B0A04020102020204" pitchFamily="34" charset="0"/>
              </a:rPr>
              <a:t>-2023-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4AD5A87-E499-3CC8-5A52-8AF3D06F2EC7}"/>
              </a:ext>
            </a:extLst>
          </p:cNvPr>
          <p:cNvSpPr txBox="1">
            <a:spLocks/>
          </p:cNvSpPr>
          <p:nvPr/>
        </p:nvSpPr>
        <p:spPr>
          <a:xfrm>
            <a:off x="1037979" y="2971723"/>
            <a:ext cx="3188790" cy="20620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3600" dirty="0">
                <a:solidFill>
                  <a:schemeClr val="bg1"/>
                </a:solidFill>
                <a:latin typeface="Arial Black" panose="020B0A04020102020204" pitchFamily="34" charset="0"/>
              </a:rPr>
              <a:t>Fuar </a:t>
            </a:r>
          </a:p>
          <a:p>
            <a:pPr algn="l"/>
            <a:r>
              <a:rPr lang="tr-TR" sz="3600" dirty="0">
                <a:solidFill>
                  <a:schemeClr val="bg1"/>
                </a:solidFill>
                <a:latin typeface="Arial Black" panose="020B0A04020102020204" pitchFamily="34" charset="0"/>
              </a:rPr>
              <a:t>Standı</a:t>
            </a:r>
          </a:p>
          <a:p>
            <a:pPr algn="l"/>
            <a:r>
              <a:rPr lang="tr-TR" sz="3600" dirty="0">
                <a:solidFill>
                  <a:schemeClr val="bg1"/>
                </a:solidFill>
                <a:latin typeface="Arial Black" panose="020B0A04020102020204" pitchFamily="34" charset="0"/>
              </a:rPr>
              <a:t>Sunumu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884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25CCA-7616-1885-2CC6-040A4B45B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694532"/>
            <a:ext cx="10515600" cy="1325563"/>
          </a:xfrm>
        </p:spPr>
        <p:txBody>
          <a:bodyPr/>
          <a:lstStyle/>
          <a:p>
            <a:r>
              <a:rPr lang="en-US" sz="4400" b="1" i="0" u="none" strike="noStrike" baseline="0" dirty="0" err="1">
                <a:solidFill>
                  <a:srgbClr val="FFFFFF"/>
                </a:solidFill>
                <a:latin typeface="Prompt-Bold"/>
              </a:rPr>
              <a:t>Birlikte</a:t>
            </a:r>
            <a:r>
              <a:rPr lang="en-US" sz="4400" b="1" i="0" u="none" strike="noStrike" baseline="0" dirty="0">
                <a:solidFill>
                  <a:srgbClr val="FFFFFF"/>
                </a:solidFill>
                <a:latin typeface="Prompt-Bold"/>
              </a:rPr>
              <a:t> </a:t>
            </a:r>
            <a:r>
              <a:rPr lang="en-US" sz="4400" b="1" i="0" u="none" strike="noStrike" baseline="0" dirty="0" err="1">
                <a:solidFill>
                  <a:srgbClr val="FFFFFF"/>
                </a:solidFill>
                <a:latin typeface="Prompt-Bold"/>
              </a:rPr>
              <a:t>Çalışalım</a:t>
            </a:r>
            <a:r>
              <a:rPr lang="en-US" sz="4400" b="1" i="0" u="none" strike="noStrike" baseline="0" dirty="0">
                <a:solidFill>
                  <a:srgbClr val="FFFFFF"/>
                </a:solidFill>
                <a:latin typeface="Prompt-Bold"/>
              </a:rPr>
              <a:t> !</a:t>
            </a:r>
            <a:br>
              <a:rPr lang="en-US" sz="4400" b="1" i="0" u="none" strike="noStrike" baseline="0" dirty="0">
                <a:solidFill>
                  <a:srgbClr val="FFFFFF"/>
                </a:solidFill>
                <a:latin typeface="Prompt-Bold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A0377-6655-3793-99A7-B20C8C0CB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 algn="l">
              <a:buNone/>
            </a:pPr>
            <a:r>
              <a:rPr lang="en-US" sz="1800" b="0" i="0" u="none" strike="noStrike" baseline="0" dirty="0" err="1">
                <a:solidFill>
                  <a:srgbClr val="FFFFFF"/>
                </a:solidFill>
                <a:latin typeface="Arial Black" panose="020B0A04020102020204" pitchFamily="34" charset="0"/>
              </a:rPr>
              <a:t>Balmumcu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Arial Black" panose="020B0A040201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Arial Black" panose="020B0A04020102020204" pitchFamily="34" charset="0"/>
              </a:rPr>
              <a:t>Mahallesi</a:t>
            </a:r>
            <a:r>
              <a:rPr lang="tr-TR" sz="1800" b="0" i="0" u="none" strike="noStrike" baseline="0" dirty="0">
                <a:solidFill>
                  <a:srgbClr val="FFFFFF"/>
                </a:solidFill>
                <a:latin typeface="Arial Black" panose="020B0A04020102020204" pitchFamily="34" charset="0"/>
              </a:rPr>
              <a:t>,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Arial Black" panose="020B0A04020102020204" pitchFamily="34" charset="0"/>
              </a:rPr>
              <a:t> Gazi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Arial Black" panose="020B0A04020102020204" pitchFamily="34" charset="0"/>
              </a:rPr>
              <a:t>Umur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Arial Black" panose="020B0A040201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Arial Black" panose="020B0A04020102020204" pitchFamily="34" charset="0"/>
              </a:rPr>
              <a:t>Paşa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Arial Black" panose="020B0A04020102020204" pitchFamily="34" charset="0"/>
              </a:rPr>
              <a:t> Sokak</a:t>
            </a:r>
            <a:r>
              <a:rPr lang="tr-TR" sz="1800" b="0" i="0" u="none" strike="noStrike" baseline="0" dirty="0">
                <a:solidFill>
                  <a:srgbClr val="FFFFFF"/>
                </a:solidFill>
                <a:latin typeface="Arial Black" panose="020B0A04020102020204" pitchFamily="34" charset="0"/>
              </a:rPr>
              <a:t>,</a:t>
            </a:r>
          </a:p>
          <a:p>
            <a:pPr marL="0" indent="0" algn="l">
              <a:buNone/>
            </a:pPr>
            <a:r>
              <a:rPr lang="en-US" sz="1800" b="0" i="0" u="none" strike="noStrike" baseline="0" dirty="0">
                <a:solidFill>
                  <a:srgbClr val="FFFFFF"/>
                </a:solidFill>
                <a:latin typeface="Arial Black" panose="020B0A04020102020204" pitchFamily="34" charset="0"/>
              </a:rPr>
              <a:t>İba</a:t>
            </a:r>
            <a:r>
              <a:rPr lang="tr-TR" sz="1800" dirty="0">
                <a:solidFill>
                  <a:srgbClr val="FFFFFF"/>
                </a:solidFill>
                <a:latin typeface="Arial Black" panose="020B0A0402010202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Arial Black" panose="020B0A04020102020204" pitchFamily="34" charset="0"/>
              </a:rPr>
              <a:t>Blokları</a:t>
            </a:r>
            <a:r>
              <a:rPr lang="tr-TR" sz="1800" b="0" i="0" u="none" strike="noStrike" baseline="0" dirty="0">
                <a:solidFill>
                  <a:srgbClr val="FFFFFF"/>
                </a:solidFill>
                <a:latin typeface="Arial Black" panose="020B0A04020102020204" pitchFamily="34" charset="0"/>
              </a:rPr>
              <a:t>,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Arial Black" panose="020B0A04020102020204" pitchFamily="34" charset="0"/>
              </a:rPr>
              <a:t> Can </a:t>
            </a:r>
            <a:r>
              <a:rPr lang="en-US" sz="1800" b="0" i="0" u="none" strike="noStrike" baseline="0" dirty="0" err="1">
                <a:solidFill>
                  <a:srgbClr val="FFFFFF"/>
                </a:solidFill>
                <a:latin typeface="Arial Black" panose="020B0A04020102020204" pitchFamily="34" charset="0"/>
              </a:rPr>
              <a:t>Apartmanı</a:t>
            </a:r>
            <a:r>
              <a:rPr lang="tr-TR" sz="1800" dirty="0">
                <a:solidFill>
                  <a:srgbClr val="FFFFFF"/>
                </a:solidFill>
                <a:latin typeface="Arial Black" panose="020B0A04020102020204" pitchFamily="34" charset="0"/>
              </a:rPr>
              <a:t>-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Arial Black" panose="020B0A04020102020204" pitchFamily="34" charset="0"/>
              </a:rPr>
              <a:t>No:7</a:t>
            </a:r>
            <a:r>
              <a:rPr lang="tr-TR" sz="1800" b="0" i="0" u="none" strike="noStrike" baseline="0" dirty="0">
                <a:solidFill>
                  <a:srgbClr val="FFFFFF"/>
                </a:solidFill>
                <a:latin typeface="Arial Black" panose="020B0A04020102020204" pitchFamily="34" charset="0"/>
              </a:rPr>
              <a:t>/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Arial Black" panose="020B0A04020102020204" pitchFamily="34" charset="0"/>
              </a:rPr>
              <a:t>D:2 Beşiktaş-İstanbul</a:t>
            </a:r>
            <a:endParaRPr lang="tr-TR" sz="1800" b="0" i="0" u="none" strike="noStrike" baseline="0" dirty="0">
              <a:solidFill>
                <a:srgbClr val="FFFFFF"/>
              </a:solidFill>
              <a:latin typeface="Arial Black" panose="020B0A04020102020204" pitchFamily="34" charset="0"/>
            </a:endParaRPr>
          </a:p>
          <a:p>
            <a:pPr marL="0" indent="0" algn="l">
              <a:buNone/>
            </a:pPr>
            <a:endParaRPr lang="en-US" sz="1800" b="0" i="0" u="none" strike="noStrike" baseline="0" dirty="0">
              <a:solidFill>
                <a:srgbClr val="FFFFFF"/>
              </a:solidFill>
              <a:latin typeface="Arial Black" panose="020B0A04020102020204" pitchFamily="34" charset="0"/>
            </a:endParaRPr>
          </a:p>
          <a:p>
            <a:pPr marL="0" indent="0" algn="l">
              <a:buNone/>
            </a:pPr>
            <a:r>
              <a:rPr lang="tr-TR" sz="1800" dirty="0">
                <a:solidFill>
                  <a:srgbClr val="FFFFFF"/>
                </a:solidFill>
                <a:latin typeface="Arial Black" panose="020B0A04020102020204" pitchFamily="34" charset="0"/>
              </a:rPr>
              <a:t>info@arcarius-tr.com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B374AF-559F-AC4F-010F-25907189514F}"/>
              </a:ext>
            </a:extLst>
          </p:cNvPr>
          <p:cNvSpPr txBox="1">
            <a:spLocks/>
          </p:cNvSpPr>
          <p:nvPr/>
        </p:nvSpPr>
        <p:spPr>
          <a:xfrm>
            <a:off x="838200" y="3675064"/>
            <a:ext cx="3629025" cy="1233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>
                <a:solidFill>
                  <a:srgbClr val="FFFFFF"/>
                </a:solidFill>
                <a:latin typeface="Prompt-Bold"/>
              </a:rPr>
              <a:t>Uğur Kalkan</a:t>
            </a:r>
          </a:p>
          <a:p>
            <a:r>
              <a:rPr lang="tr-TR" b="1" dirty="0">
                <a:solidFill>
                  <a:srgbClr val="FFFFFF"/>
                </a:solidFill>
                <a:latin typeface="Prompt-Bold"/>
              </a:rPr>
              <a:t>Proje Yöneticisi</a:t>
            </a:r>
          </a:p>
          <a:p>
            <a:r>
              <a:rPr lang="tr-TR" b="1" dirty="0">
                <a:solidFill>
                  <a:srgbClr val="FFFFFF"/>
                </a:solidFill>
                <a:latin typeface="Prompt-Bold"/>
              </a:rPr>
              <a:t>05356173815</a:t>
            </a:r>
            <a:br>
              <a:rPr lang="en-US" b="1" dirty="0">
                <a:solidFill>
                  <a:srgbClr val="FFFFFF"/>
                </a:solidFill>
                <a:latin typeface="Prompt-Bold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674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B7C21FA-D162-FBAA-27DA-BE9268BF0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25" y="703556"/>
            <a:ext cx="5029200" cy="10966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err="1">
                <a:solidFill>
                  <a:schemeClr val="bg1"/>
                </a:solidFill>
                <a:latin typeface="Promp-light"/>
              </a:rPr>
              <a:t>Savunma</a:t>
            </a:r>
            <a:r>
              <a:rPr lang="en-US" sz="120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romp-light"/>
              </a:rPr>
              <a:t>Sanayii</a:t>
            </a:r>
            <a:r>
              <a:rPr lang="en-US" sz="1200" dirty="0">
                <a:solidFill>
                  <a:schemeClr val="bg1"/>
                </a:solidFill>
                <a:latin typeface="Promp-light"/>
              </a:rPr>
              <a:t> '</a:t>
            </a:r>
            <a:r>
              <a:rPr lang="en-US" sz="1200" dirty="0" err="1">
                <a:solidFill>
                  <a:schemeClr val="bg1"/>
                </a:solidFill>
                <a:latin typeface="Promp-light"/>
              </a:rPr>
              <a:t>nin</a:t>
            </a:r>
            <a:r>
              <a:rPr lang="en-US" sz="120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romp-light"/>
              </a:rPr>
              <a:t>önde</a:t>
            </a:r>
            <a:r>
              <a:rPr lang="en-US" sz="120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romp-light"/>
              </a:rPr>
              <a:t>gelen</a:t>
            </a:r>
            <a:r>
              <a:rPr lang="en-US" sz="120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romp-light"/>
              </a:rPr>
              <a:t>markası</a:t>
            </a:r>
            <a:r>
              <a:rPr lang="en-US" sz="120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romp-light"/>
              </a:rPr>
              <a:t>Türk</a:t>
            </a:r>
            <a:r>
              <a:rPr lang="en-US" sz="120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romp-light"/>
              </a:rPr>
              <a:t>Havacılık</a:t>
            </a:r>
            <a:r>
              <a:rPr lang="en-US" sz="1200" dirty="0">
                <a:solidFill>
                  <a:schemeClr val="bg1"/>
                </a:solidFill>
                <a:latin typeface="Promp-light"/>
              </a:rPr>
              <a:t> Ve </a:t>
            </a:r>
            <a:r>
              <a:rPr lang="en-US" sz="1200" dirty="0" err="1">
                <a:solidFill>
                  <a:schemeClr val="bg1"/>
                </a:solidFill>
                <a:latin typeface="Promp-light"/>
              </a:rPr>
              <a:t>Uzay</a:t>
            </a:r>
            <a:r>
              <a:rPr lang="en-US" sz="120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romp-light"/>
              </a:rPr>
              <a:t>Sanayii</a:t>
            </a:r>
            <a:r>
              <a:rPr lang="en-US" sz="120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romp-light"/>
              </a:rPr>
              <a:t>için</a:t>
            </a:r>
            <a:r>
              <a:rPr lang="en-US" sz="1200" dirty="0">
                <a:solidFill>
                  <a:schemeClr val="bg1"/>
                </a:solidFill>
                <a:latin typeface="Promp-light"/>
              </a:rPr>
              <a:t> yurt </a:t>
            </a:r>
            <a:r>
              <a:rPr lang="en-US" sz="1200" dirty="0" err="1">
                <a:solidFill>
                  <a:schemeClr val="bg1"/>
                </a:solidFill>
                <a:latin typeface="Promp-light"/>
              </a:rPr>
              <a:t>dışı</a:t>
            </a:r>
            <a:r>
              <a:rPr lang="en-US" sz="1200" dirty="0">
                <a:solidFill>
                  <a:schemeClr val="bg1"/>
                </a:solidFill>
                <a:latin typeface="Promp-light"/>
              </a:rPr>
              <a:t> stand </a:t>
            </a:r>
            <a:r>
              <a:rPr lang="en-US" sz="1200" dirty="0" err="1">
                <a:solidFill>
                  <a:schemeClr val="bg1"/>
                </a:solidFill>
                <a:latin typeface="Promp-light"/>
              </a:rPr>
              <a:t>tasarımlarını</a:t>
            </a:r>
            <a:r>
              <a:rPr lang="en-US" sz="120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romp-light"/>
              </a:rPr>
              <a:t>yaptık</a:t>
            </a:r>
            <a:r>
              <a:rPr lang="en-US" sz="1200" dirty="0">
                <a:solidFill>
                  <a:schemeClr val="bg1"/>
                </a:solidFill>
                <a:latin typeface="Promp-light"/>
              </a:rPr>
              <a:t>.</a:t>
            </a:r>
          </a:p>
          <a:p>
            <a:pPr marL="0" indent="0">
              <a:buNone/>
            </a:pPr>
            <a:r>
              <a:rPr lang="en-US" sz="1200" dirty="0" err="1">
                <a:solidFill>
                  <a:schemeClr val="bg1"/>
                </a:solidFill>
                <a:latin typeface="Promp-light"/>
              </a:rPr>
              <a:t>Uluslararası</a:t>
            </a:r>
            <a:r>
              <a:rPr lang="en-US" sz="120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romp-light"/>
              </a:rPr>
              <a:t>üretici</a:t>
            </a:r>
            <a:r>
              <a:rPr lang="en-US" sz="120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romp-light"/>
              </a:rPr>
              <a:t>ortaklarımızla</a:t>
            </a:r>
            <a:r>
              <a:rPr lang="en-US" sz="120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romp-light"/>
              </a:rPr>
              <a:t>standın</a:t>
            </a:r>
            <a:r>
              <a:rPr lang="en-US" sz="120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romp-light"/>
              </a:rPr>
              <a:t>tüm</a:t>
            </a:r>
            <a:r>
              <a:rPr lang="en-US" sz="120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romp-light"/>
              </a:rPr>
              <a:t>üretim</a:t>
            </a:r>
            <a:r>
              <a:rPr lang="en-US" sz="1200" dirty="0">
                <a:solidFill>
                  <a:schemeClr val="bg1"/>
                </a:solidFill>
                <a:latin typeface="Promp-light"/>
              </a:rPr>
              <a:t> , </a:t>
            </a:r>
            <a:r>
              <a:rPr lang="en-US" sz="1200" dirty="0" err="1">
                <a:solidFill>
                  <a:schemeClr val="bg1"/>
                </a:solidFill>
                <a:latin typeface="Promp-light"/>
              </a:rPr>
              <a:t>kurulum</a:t>
            </a:r>
            <a:r>
              <a:rPr lang="en-US" sz="120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romp-light"/>
              </a:rPr>
              <a:t>ve</a:t>
            </a:r>
            <a:r>
              <a:rPr lang="en-US" sz="120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romp-light"/>
              </a:rPr>
              <a:t>söküm</a:t>
            </a:r>
            <a:r>
              <a:rPr lang="en-US" sz="120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romp-light"/>
              </a:rPr>
              <a:t>süreçlerini</a:t>
            </a:r>
            <a:r>
              <a:rPr lang="en-US" sz="120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romp-light"/>
              </a:rPr>
              <a:t>yöneterek</a:t>
            </a:r>
            <a:r>
              <a:rPr lang="en-US" sz="120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romp-light"/>
              </a:rPr>
              <a:t>markamızın</a:t>
            </a:r>
            <a:r>
              <a:rPr lang="en-US" sz="120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romp-light"/>
              </a:rPr>
              <a:t>başarılı</a:t>
            </a:r>
            <a:r>
              <a:rPr lang="en-US" sz="120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romp-light"/>
              </a:rPr>
              <a:t>bir</a:t>
            </a:r>
            <a:r>
              <a:rPr lang="en-US" sz="120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romp-light"/>
              </a:rPr>
              <a:t>fuar</a:t>
            </a:r>
            <a:r>
              <a:rPr lang="en-US" sz="120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romp-light"/>
              </a:rPr>
              <a:t>süreci</a:t>
            </a:r>
            <a:r>
              <a:rPr lang="en-US" sz="120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romp-light"/>
              </a:rPr>
              <a:t>geçirmesini</a:t>
            </a:r>
            <a:r>
              <a:rPr lang="en-US" sz="120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romp-light"/>
              </a:rPr>
              <a:t>sağladık</a:t>
            </a:r>
            <a:r>
              <a:rPr lang="en-US" sz="1200" dirty="0">
                <a:solidFill>
                  <a:schemeClr val="bg1"/>
                </a:solidFill>
                <a:latin typeface="Promp-light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5D6609-DB53-0E1C-19A0-1B4A5B671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397" y="503530"/>
            <a:ext cx="5518865" cy="2546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90B72B-AFA4-B355-8048-29B1F4C99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280362"/>
            <a:ext cx="3932618" cy="29889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B6AB28-9B7E-ED45-CD7A-482AF379B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275" y="3280362"/>
            <a:ext cx="2259437" cy="29889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F7C933-32C1-00C2-EA90-A3B7FB5312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2719" y="3280361"/>
            <a:ext cx="4127543" cy="298896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094DB0E-952B-E909-91A2-013CE9BE96AE}"/>
              </a:ext>
            </a:extLst>
          </p:cNvPr>
          <p:cNvSpPr/>
          <p:nvPr/>
        </p:nvSpPr>
        <p:spPr>
          <a:xfrm>
            <a:off x="920167" y="1709429"/>
            <a:ext cx="4238625" cy="124965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D39C59-1F5F-3EA5-8574-727D4CFF5F3B}"/>
              </a:ext>
            </a:extLst>
          </p:cNvPr>
          <p:cNvSpPr txBox="1"/>
          <p:nvPr/>
        </p:nvSpPr>
        <p:spPr>
          <a:xfrm>
            <a:off x="1030710" y="1826424"/>
            <a:ext cx="40175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b="0" i="0" u="none" strike="noStrike" baseline="0" dirty="0">
                <a:solidFill>
                  <a:srgbClr val="002060"/>
                </a:solidFill>
                <a:latin typeface="Prompt-Light"/>
              </a:rPr>
              <a:t>PROJE KÜNYESİ :</a:t>
            </a:r>
          </a:p>
          <a:p>
            <a:pPr algn="l"/>
            <a:r>
              <a:rPr lang="en-US" sz="1000" b="0" i="0" u="none" strike="noStrike" baseline="0" dirty="0" err="1">
                <a:solidFill>
                  <a:srgbClr val="002060"/>
                </a:solidFill>
                <a:latin typeface="Prompt-Light"/>
              </a:rPr>
              <a:t>Tasarım</a:t>
            </a:r>
            <a:r>
              <a:rPr lang="en-US" sz="1000" b="0" i="0" u="none" strike="noStrike" baseline="0" dirty="0">
                <a:solidFill>
                  <a:srgbClr val="002060"/>
                </a:solidFill>
                <a:latin typeface="Prompt-Light"/>
              </a:rPr>
              <a:t> : Presto Project</a:t>
            </a:r>
          </a:p>
          <a:p>
            <a:pPr algn="l"/>
            <a:r>
              <a:rPr lang="en-US" sz="1000" b="0" i="0" u="none" strike="noStrike" baseline="0" dirty="0" err="1">
                <a:solidFill>
                  <a:srgbClr val="002060"/>
                </a:solidFill>
                <a:latin typeface="Prompt-Light"/>
              </a:rPr>
              <a:t>Uygulama</a:t>
            </a:r>
            <a:r>
              <a:rPr lang="en-US" sz="1000" b="0" i="0" u="none" strike="noStrike" baseline="0" dirty="0">
                <a:solidFill>
                  <a:srgbClr val="002060"/>
                </a:solidFill>
                <a:latin typeface="Prompt-Light"/>
              </a:rPr>
              <a:t> </a:t>
            </a:r>
            <a:r>
              <a:rPr lang="en-US" sz="1000" b="0" i="0" u="none" strike="noStrike" baseline="0" dirty="0" err="1">
                <a:solidFill>
                  <a:srgbClr val="002060"/>
                </a:solidFill>
                <a:latin typeface="Prompt-Light"/>
              </a:rPr>
              <a:t>ve</a:t>
            </a:r>
            <a:r>
              <a:rPr lang="en-US" sz="1000" b="0" i="0" u="none" strike="noStrike" baseline="0" dirty="0">
                <a:solidFill>
                  <a:srgbClr val="002060"/>
                </a:solidFill>
                <a:latin typeface="Prompt-Light"/>
              </a:rPr>
              <a:t> </a:t>
            </a:r>
            <a:r>
              <a:rPr lang="en-US" sz="1000" b="0" i="0" u="none" strike="noStrike" baseline="0" dirty="0" err="1">
                <a:solidFill>
                  <a:srgbClr val="002060"/>
                </a:solidFill>
                <a:latin typeface="Prompt-Light"/>
              </a:rPr>
              <a:t>Proje</a:t>
            </a:r>
            <a:r>
              <a:rPr lang="en-US" sz="1000" b="0" i="0" u="none" strike="noStrike" baseline="0" dirty="0">
                <a:solidFill>
                  <a:srgbClr val="002060"/>
                </a:solidFill>
                <a:latin typeface="Prompt-Light"/>
              </a:rPr>
              <a:t> </a:t>
            </a:r>
            <a:r>
              <a:rPr lang="en-US" sz="1000" b="0" i="0" u="none" strike="noStrike" baseline="0" dirty="0" err="1">
                <a:solidFill>
                  <a:srgbClr val="002060"/>
                </a:solidFill>
                <a:latin typeface="Prompt-Light"/>
              </a:rPr>
              <a:t>Yönetim</a:t>
            </a:r>
            <a:r>
              <a:rPr lang="en-US" sz="1000" b="0" i="0" u="none" strike="noStrike" baseline="0" dirty="0">
                <a:solidFill>
                  <a:srgbClr val="002060"/>
                </a:solidFill>
                <a:latin typeface="Prompt-Light"/>
              </a:rPr>
              <a:t> : Presto Project &amp; </a:t>
            </a:r>
            <a:r>
              <a:rPr lang="en-US" sz="1000" b="0" i="0" u="none" strike="noStrike" baseline="0" dirty="0" err="1">
                <a:solidFill>
                  <a:srgbClr val="002060"/>
                </a:solidFill>
                <a:latin typeface="Prompt-Light"/>
              </a:rPr>
              <a:t>C.Architecture</a:t>
            </a:r>
            <a:endParaRPr lang="en-US" sz="1000" b="0" i="0" u="none" strike="noStrike" baseline="0" dirty="0">
              <a:solidFill>
                <a:srgbClr val="002060"/>
              </a:solidFill>
              <a:latin typeface="Prompt-Light"/>
            </a:endParaRPr>
          </a:p>
          <a:p>
            <a:pPr algn="l"/>
            <a:r>
              <a:rPr lang="tr-TR" sz="1000" b="0" i="0" u="none" strike="noStrike" baseline="0" dirty="0">
                <a:solidFill>
                  <a:srgbClr val="002060"/>
                </a:solidFill>
                <a:latin typeface="Prompt-Light"/>
              </a:rPr>
              <a:t>&amp; </a:t>
            </a:r>
            <a:r>
              <a:rPr lang="tr-TR" sz="1000" b="0" i="0" u="none" strike="noStrike" baseline="0" dirty="0" err="1">
                <a:solidFill>
                  <a:srgbClr val="002060"/>
                </a:solidFill>
                <a:latin typeface="Prompt-Light"/>
              </a:rPr>
              <a:t>Arcarius</a:t>
            </a:r>
            <a:endParaRPr lang="en-US" sz="1000" b="0" i="0" u="none" strike="noStrike" baseline="0" dirty="0">
              <a:solidFill>
                <a:srgbClr val="002060"/>
              </a:solidFill>
              <a:latin typeface="Prompt-Light"/>
            </a:endParaRPr>
          </a:p>
          <a:p>
            <a:pPr algn="l"/>
            <a:r>
              <a:rPr lang="en-US" sz="1000" b="0" i="0" u="none" strike="noStrike" baseline="0" dirty="0" err="1">
                <a:solidFill>
                  <a:srgbClr val="002060"/>
                </a:solidFill>
                <a:latin typeface="Prompt-Light"/>
              </a:rPr>
              <a:t>Ülke</a:t>
            </a:r>
            <a:r>
              <a:rPr lang="en-US" sz="1000" b="0" i="0" u="none" strike="noStrike" baseline="0" dirty="0">
                <a:solidFill>
                  <a:srgbClr val="002060"/>
                </a:solidFill>
                <a:latin typeface="Prompt-Light"/>
              </a:rPr>
              <a:t> : Santiago / Chile</a:t>
            </a:r>
          </a:p>
          <a:p>
            <a:pPr algn="l"/>
            <a:r>
              <a:rPr lang="en-US" sz="1000" b="0" i="0" u="none" strike="noStrike" baseline="0" dirty="0" err="1">
                <a:solidFill>
                  <a:srgbClr val="002060"/>
                </a:solidFill>
                <a:latin typeface="Prompt-Light"/>
              </a:rPr>
              <a:t>Fuar</a:t>
            </a:r>
            <a:r>
              <a:rPr lang="en-US" sz="1000" b="0" i="0" u="none" strike="noStrike" baseline="0" dirty="0">
                <a:solidFill>
                  <a:srgbClr val="002060"/>
                </a:solidFill>
                <a:latin typeface="Prompt-Light"/>
              </a:rPr>
              <a:t> : FIDAE</a:t>
            </a:r>
            <a:endParaRPr lang="en-US" sz="1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013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D8FF6D-B0C8-D03D-247C-2DD3A9E4A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16" y="662994"/>
            <a:ext cx="3562120" cy="266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58317B-2872-9392-6951-06DB64487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079" y="662994"/>
            <a:ext cx="3562121" cy="2667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9F4D3D-380A-96A7-2153-BCCF7CBEF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427" y="3530832"/>
            <a:ext cx="4802926" cy="2517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293171-62B5-FE92-AA90-AC6E70184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925" y="3528007"/>
            <a:ext cx="4802927" cy="25206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61F221-4089-9A5A-5DAE-63C7874898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2043" y="662994"/>
            <a:ext cx="3190107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35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5812E0-C632-461D-B828-40C7F4993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350" y="710753"/>
            <a:ext cx="2857500" cy="21394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145947-F274-4080-A45C-966202FC2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812" y="710753"/>
            <a:ext cx="2857500" cy="21457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880834-DF31-A9F9-9AC7-6F646400B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1449" y="710753"/>
            <a:ext cx="3144187" cy="21457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AC455A-4134-D94F-3574-AC7651C55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634" y="3155421"/>
            <a:ext cx="2492732" cy="26312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969C33-20A5-CA5D-7E07-A35FB53A9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8132" y="3429000"/>
            <a:ext cx="3337504" cy="18773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3557AA-A242-9B19-89A5-7A7BF3099042}"/>
              </a:ext>
            </a:extLst>
          </p:cNvPr>
          <p:cNvSpPr txBox="1"/>
          <p:nvPr/>
        </p:nvSpPr>
        <p:spPr>
          <a:xfrm>
            <a:off x="609600" y="3188112"/>
            <a:ext cx="609600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İtalya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' da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gerçekleşen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IDPA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fuarında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Canik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markamıza</a:t>
            </a:r>
            <a:endParaRPr lang="en-US" sz="1100" b="0" i="0" u="none" strike="noStrike" baseline="0" dirty="0">
              <a:solidFill>
                <a:schemeClr val="bg1"/>
              </a:solidFill>
              <a:latin typeface="Promp-light"/>
            </a:endParaRPr>
          </a:p>
          <a:p>
            <a:pPr algn="l"/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ait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iki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adet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standın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tasarımını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ve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üretimini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yaptık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.</a:t>
            </a:r>
          </a:p>
          <a:p>
            <a:pPr algn="l"/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Uluslararası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arenada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yer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alan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markamızın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tüm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süreç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boyunca</a:t>
            </a:r>
            <a:endParaRPr lang="en-US" sz="1100" b="0" i="0" u="none" strike="noStrike" baseline="0" dirty="0">
              <a:solidFill>
                <a:schemeClr val="bg1"/>
              </a:solidFill>
              <a:latin typeface="Promp-light"/>
            </a:endParaRPr>
          </a:p>
          <a:p>
            <a:pPr algn="l"/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talep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ettiği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personel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ve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promosyon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ürün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tedariklerini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sağlayarak</a:t>
            </a:r>
            <a:endParaRPr lang="en-US" sz="1100" b="0" i="0" u="none" strike="noStrike" baseline="0" dirty="0">
              <a:solidFill>
                <a:schemeClr val="bg1"/>
              </a:solidFill>
              <a:latin typeface="Promp-light"/>
            </a:endParaRPr>
          </a:p>
          <a:p>
            <a:pPr algn="l"/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başarılı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bir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organizasyonun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parçası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olduk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.</a:t>
            </a:r>
            <a:endParaRPr lang="en-US" sz="1100" dirty="0">
              <a:solidFill>
                <a:schemeClr val="bg1"/>
              </a:solidFill>
              <a:latin typeface="Promp-light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8D44593-F8A6-66C7-6605-7E77EBA7D6BB}"/>
              </a:ext>
            </a:extLst>
          </p:cNvPr>
          <p:cNvSpPr/>
          <p:nvPr/>
        </p:nvSpPr>
        <p:spPr>
          <a:xfrm>
            <a:off x="714375" y="4367673"/>
            <a:ext cx="3879493" cy="141896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1000" dirty="0">
                <a:solidFill>
                  <a:srgbClr val="002060"/>
                </a:solidFill>
                <a:latin typeface="Prompt-Light"/>
              </a:rPr>
              <a:t>PROJE KÜNYESİ :</a:t>
            </a:r>
          </a:p>
          <a:p>
            <a:r>
              <a:rPr lang="tr-TR" sz="1000" dirty="0">
                <a:solidFill>
                  <a:srgbClr val="002060"/>
                </a:solidFill>
                <a:latin typeface="Prompt-Light"/>
              </a:rPr>
              <a:t>Tasarım: </a:t>
            </a:r>
            <a:r>
              <a:rPr lang="tr-TR" sz="1000" dirty="0" err="1">
                <a:solidFill>
                  <a:srgbClr val="002060"/>
                </a:solidFill>
                <a:latin typeface="Prompt-Light"/>
              </a:rPr>
              <a:t>Arcarius</a:t>
            </a:r>
            <a:endParaRPr lang="tr-TR" sz="1000" dirty="0">
              <a:solidFill>
                <a:srgbClr val="002060"/>
              </a:solidFill>
              <a:latin typeface="Prompt-Light"/>
            </a:endParaRPr>
          </a:p>
          <a:p>
            <a:r>
              <a:rPr lang="tr-TR" sz="1000" dirty="0">
                <a:solidFill>
                  <a:srgbClr val="002060"/>
                </a:solidFill>
                <a:latin typeface="Prompt-Light"/>
              </a:rPr>
              <a:t>Uygulama ve Proje Yönetim : </a:t>
            </a:r>
            <a:r>
              <a:rPr lang="tr-TR" sz="1000" dirty="0" err="1">
                <a:solidFill>
                  <a:srgbClr val="002060"/>
                </a:solidFill>
                <a:latin typeface="Prompt-Light"/>
              </a:rPr>
              <a:t>Arcarius</a:t>
            </a:r>
            <a:endParaRPr lang="tr-TR" sz="1000" dirty="0">
              <a:solidFill>
                <a:srgbClr val="002060"/>
              </a:solidFill>
              <a:latin typeface="Prompt-Light"/>
            </a:endParaRPr>
          </a:p>
          <a:p>
            <a:r>
              <a:rPr lang="tr-TR" sz="1000" dirty="0">
                <a:solidFill>
                  <a:srgbClr val="002060"/>
                </a:solidFill>
                <a:latin typeface="Prompt-Light"/>
              </a:rPr>
              <a:t>Ülke: İtalya/ </a:t>
            </a:r>
            <a:r>
              <a:rPr lang="tr-TR" sz="1000" dirty="0" err="1">
                <a:solidFill>
                  <a:srgbClr val="002060"/>
                </a:solidFill>
                <a:latin typeface="Prompt-Light"/>
              </a:rPr>
              <a:t>Latina</a:t>
            </a:r>
            <a:r>
              <a:rPr lang="tr-TR" sz="1000" dirty="0">
                <a:solidFill>
                  <a:srgbClr val="002060"/>
                </a:solidFill>
                <a:latin typeface="Prompt-Light"/>
              </a:rPr>
              <a:t>- </a:t>
            </a:r>
            <a:r>
              <a:rPr lang="tr-TR" sz="1000" dirty="0" err="1">
                <a:solidFill>
                  <a:srgbClr val="002060"/>
                </a:solidFill>
                <a:latin typeface="Prompt-Light"/>
              </a:rPr>
              <a:t>Sermoneta</a:t>
            </a:r>
            <a:endParaRPr lang="tr-TR" sz="1000" dirty="0">
              <a:solidFill>
                <a:srgbClr val="002060"/>
              </a:solidFill>
              <a:latin typeface="Prompt-Light"/>
            </a:endParaRPr>
          </a:p>
          <a:p>
            <a:r>
              <a:rPr lang="tr-TR" sz="1000" dirty="0">
                <a:solidFill>
                  <a:srgbClr val="002060"/>
                </a:solidFill>
                <a:latin typeface="Prompt-Light"/>
              </a:rPr>
              <a:t>Fuar: IDPA</a:t>
            </a:r>
            <a:endParaRPr lang="en-US" sz="1000" dirty="0">
              <a:solidFill>
                <a:srgbClr val="002060"/>
              </a:solidFill>
              <a:latin typeface="Prompt-Light"/>
            </a:endParaRPr>
          </a:p>
        </p:txBody>
      </p:sp>
    </p:spTree>
    <p:extLst>
      <p:ext uri="{BB962C8B-B14F-4D97-AF65-F5344CB8AC3E}">
        <p14:creationId xmlns:p14="http://schemas.microsoft.com/office/powerpoint/2010/main" val="2901620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B559B1-D353-49B7-934B-040750458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121" y="3416121"/>
            <a:ext cx="25758" cy="25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781714-4510-9955-2090-4421EDC2E0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5" b="-1"/>
          <a:stretch/>
        </p:blipFill>
        <p:spPr>
          <a:xfrm>
            <a:off x="1488346" y="459348"/>
            <a:ext cx="4125296" cy="28458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BBA75D-27BF-170E-C35F-ED5C47F6D4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28"/>
          <a:stretch/>
        </p:blipFill>
        <p:spPr>
          <a:xfrm>
            <a:off x="6176730" y="459348"/>
            <a:ext cx="4526924" cy="28631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1EE2D9-132B-5315-85E8-6F4A4BB8C0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649"/>
          <a:stretch/>
        </p:blipFill>
        <p:spPr>
          <a:xfrm>
            <a:off x="5331070" y="3617941"/>
            <a:ext cx="3537879" cy="2406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AB277C-C9F5-1F7E-80A4-F023D2D9C3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9412" y="3617941"/>
            <a:ext cx="1754242" cy="2404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DF83D8-3741-F279-35E7-E2F733E35D52}"/>
              </a:ext>
            </a:extLst>
          </p:cNvPr>
          <p:cNvSpPr txBox="1"/>
          <p:nvPr/>
        </p:nvSpPr>
        <p:spPr>
          <a:xfrm>
            <a:off x="643818" y="3452446"/>
            <a:ext cx="46872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Porser'e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ait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yeni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bir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marka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olan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ID Fine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için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ambiente</a:t>
            </a:r>
            <a:endParaRPr lang="en-US" sz="1100" b="0" i="0" u="none" strike="noStrike" baseline="0" dirty="0">
              <a:solidFill>
                <a:schemeClr val="bg1"/>
              </a:solidFill>
              <a:latin typeface="Promp-light"/>
            </a:endParaRPr>
          </a:p>
          <a:p>
            <a:pPr algn="l"/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standının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tüm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üretim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projeledirmesi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ve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sorumluluğunu</a:t>
            </a:r>
            <a:endParaRPr lang="en-US" sz="1100" b="0" i="0" u="none" strike="noStrike" baseline="0" dirty="0">
              <a:solidFill>
                <a:schemeClr val="bg1"/>
              </a:solidFill>
              <a:latin typeface="Promp-light"/>
            </a:endParaRPr>
          </a:p>
          <a:p>
            <a:pPr algn="l"/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üstlendik.Kurulum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süreçlerinin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tamamını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yöneterek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ID Fine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ve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tasarım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ajansının</a:t>
            </a:r>
            <a:r>
              <a:rPr lang="tr-TR" sz="110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verimli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bir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fuar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süreci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geçirmesine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ortak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olduk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.</a:t>
            </a:r>
            <a:endParaRPr lang="en-US" sz="1100" dirty="0">
              <a:solidFill>
                <a:schemeClr val="bg1"/>
              </a:solidFill>
              <a:latin typeface="Promp-light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489F4F5-A568-2144-495F-66A601F7FFB1}"/>
              </a:ext>
            </a:extLst>
          </p:cNvPr>
          <p:cNvSpPr/>
          <p:nvPr/>
        </p:nvSpPr>
        <p:spPr>
          <a:xfrm>
            <a:off x="762000" y="4505325"/>
            <a:ext cx="3848100" cy="140017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1000" dirty="0">
                <a:solidFill>
                  <a:srgbClr val="002060"/>
                </a:solidFill>
                <a:latin typeface="Prompt-Light"/>
              </a:rPr>
              <a:t>PROJE KÜNYESİ :</a:t>
            </a:r>
          </a:p>
          <a:p>
            <a:r>
              <a:rPr lang="tr-TR" sz="1000" dirty="0">
                <a:solidFill>
                  <a:srgbClr val="002060"/>
                </a:solidFill>
                <a:latin typeface="Prompt-Light"/>
              </a:rPr>
              <a:t>Tasarım: </a:t>
            </a:r>
            <a:r>
              <a:rPr lang="tr-TR" sz="1000" dirty="0" err="1">
                <a:solidFill>
                  <a:srgbClr val="002060"/>
                </a:solidFill>
                <a:latin typeface="Prompt-Light"/>
              </a:rPr>
              <a:t>İ.banu</a:t>
            </a:r>
            <a:r>
              <a:rPr lang="tr-TR" sz="1000" dirty="0">
                <a:solidFill>
                  <a:srgbClr val="002060"/>
                </a:solidFill>
                <a:latin typeface="Prompt-Light"/>
              </a:rPr>
              <a:t> </a:t>
            </a:r>
            <a:r>
              <a:rPr lang="tr-TR" sz="1000" dirty="0" err="1">
                <a:solidFill>
                  <a:srgbClr val="002060"/>
                </a:solidFill>
                <a:latin typeface="Prompt-Light"/>
              </a:rPr>
              <a:t>space</a:t>
            </a:r>
            <a:r>
              <a:rPr lang="tr-TR" sz="1000" dirty="0">
                <a:solidFill>
                  <a:srgbClr val="002060"/>
                </a:solidFill>
                <a:latin typeface="Prompt-Light"/>
              </a:rPr>
              <a:t> </a:t>
            </a:r>
            <a:r>
              <a:rPr lang="tr-TR" sz="1000" dirty="0" err="1">
                <a:solidFill>
                  <a:srgbClr val="002060"/>
                </a:solidFill>
                <a:latin typeface="Prompt-Light"/>
              </a:rPr>
              <a:t>solutions</a:t>
            </a:r>
            <a:endParaRPr lang="tr-TR" sz="1000" dirty="0">
              <a:solidFill>
                <a:srgbClr val="002060"/>
              </a:solidFill>
              <a:latin typeface="Prompt-Light"/>
            </a:endParaRPr>
          </a:p>
          <a:p>
            <a:r>
              <a:rPr lang="tr-TR" sz="1000" dirty="0">
                <a:solidFill>
                  <a:srgbClr val="002060"/>
                </a:solidFill>
                <a:latin typeface="Prompt-Light"/>
              </a:rPr>
              <a:t>Uygulama ve Proje Yönetim : </a:t>
            </a:r>
            <a:r>
              <a:rPr lang="tr-TR" sz="1000" dirty="0" err="1">
                <a:solidFill>
                  <a:srgbClr val="002060"/>
                </a:solidFill>
                <a:latin typeface="Prompt-Light"/>
              </a:rPr>
              <a:t>Arcarius</a:t>
            </a:r>
            <a:endParaRPr lang="tr-TR" sz="1000" dirty="0">
              <a:solidFill>
                <a:srgbClr val="002060"/>
              </a:solidFill>
              <a:latin typeface="Prompt-Light"/>
            </a:endParaRPr>
          </a:p>
          <a:p>
            <a:r>
              <a:rPr lang="tr-TR" sz="1000" dirty="0">
                <a:solidFill>
                  <a:srgbClr val="002060"/>
                </a:solidFill>
                <a:latin typeface="Prompt-Light"/>
              </a:rPr>
              <a:t>Ajans: </a:t>
            </a:r>
            <a:r>
              <a:rPr lang="tr-TR" sz="1000" dirty="0" err="1">
                <a:solidFill>
                  <a:srgbClr val="002060"/>
                </a:solidFill>
                <a:latin typeface="Prompt-Light"/>
              </a:rPr>
              <a:t>İ.banu</a:t>
            </a:r>
            <a:r>
              <a:rPr lang="tr-TR" sz="1000" dirty="0">
                <a:solidFill>
                  <a:srgbClr val="002060"/>
                </a:solidFill>
                <a:latin typeface="Prompt-Light"/>
              </a:rPr>
              <a:t> </a:t>
            </a:r>
            <a:r>
              <a:rPr lang="tr-TR" sz="1000" dirty="0" err="1">
                <a:solidFill>
                  <a:srgbClr val="002060"/>
                </a:solidFill>
                <a:latin typeface="Prompt-Light"/>
              </a:rPr>
              <a:t>space</a:t>
            </a:r>
            <a:r>
              <a:rPr lang="tr-TR" sz="1000" dirty="0">
                <a:solidFill>
                  <a:srgbClr val="002060"/>
                </a:solidFill>
                <a:latin typeface="Prompt-Light"/>
              </a:rPr>
              <a:t> </a:t>
            </a:r>
            <a:r>
              <a:rPr lang="tr-TR" sz="1000" dirty="0" err="1">
                <a:solidFill>
                  <a:srgbClr val="002060"/>
                </a:solidFill>
                <a:latin typeface="Prompt-Light"/>
              </a:rPr>
              <a:t>solutions</a:t>
            </a:r>
            <a:endParaRPr lang="tr-TR" sz="1000" dirty="0">
              <a:solidFill>
                <a:srgbClr val="002060"/>
              </a:solidFill>
              <a:latin typeface="Prompt-Light"/>
            </a:endParaRPr>
          </a:p>
          <a:p>
            <a:r>
              <a:rPr lang="tr-TR" sz="1000" dirty="0">
                <a:solidFill>
                  <a:srgbClr val="002060"/>
                </a:solidFill>
                <a:latin typeface="Prompt-Light"/>
              </a:rPr>
              <a:t>Ülke: Almanya/Frankfurt</a:t>
            </a:r>
          </a:p>
          <a:p>
            <a:r>
              <a:rPr lang="tr-TR" sz="1000" dirty="0">
                <a:solidFill>
                  <a:srgbClr val="002060"/>
                </a:solidFill>
                <a:latin typeface="Prompt-Light"/>
              </a:rPr>
              <a:t>Fuar: AMBIENTE</a:t>
            </a:r>
            <a:endParaRPr lang="en-US" sz="1000" dirty="0">
              <a:solidFill>
                <a:srgbClr val="002060"/>
              </a:solidFill>
              <a:latin typeface="Prompt-Light"/>
            </a:endParaRPr>
          </a:p>
          <a:p>
            <a:pPr algn="ctr"/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561008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468262-F397-7D6C-23C7-65E2D12EA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18" y="480140"/>
            <a:ext cx="875763" cy="12685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9195AF-0A04-D177-9F0B-F3ADB75BFD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2"/>
          <a:stretch/>
        </p:blipFill>
        <p:spPr>
          <a:xfrm>
            <a:off x="5927680" y="739361"/>
            <a:ext cx="5155529" cy="2158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A29492-8626-2E3C-1868-DCD903012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680" y="3095625"/>
            <a:ext cx="5155529" cy="30230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64ADAB-AEE9-1587-FA2A-3935C7176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501" y="3122336"/>
            <a:ext cx="4722024" cy="29963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8B3FC5-ADDE-8552-1EFA-9B90FB1B6D26}"/>
              </a:ext>
            </a:extLst>
          </p:cNvPr>
          <p:cNvSpPr txBox="1"/>
          <p:nvPr/>
        </p:nvSpPr>
        <p:spPr>
          <a:xfrm>
            <a:off x="1542781" y="704910"/>
            <a:ext cx="44579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u="none" strike="noStrike" baseline="0" dirty="0">
                <a:solidFill>
                  <a:schemeClr val="bg1"/>
                </a:solidFill>
                <a:latin typeface="Promp-light"/>
              </a:rPr>
              <a:t>IMM Cologne </a:t>
            </a:r>
            <a:r>
              <a:rPr lang="en-US" sz="1200" b="0" i="0" u="none" strike="noStrike" baseline="0" dirty="0" err="1">
                <a:solidFill>
                  <a:schemeClr val="bg1"/>
                </a:solidFill>
                <a:latin typeface="Promp-light"/>
              </a:rPr>
              <a:t>için</a:t>
            </a:r>
            <a:r>
              <a:rPr lang="en-US" sz="12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b="0" i="0" u="none" strike="noStrike" baseline="0" dirty="0" err="1">
                <a:solidFill>
                  <a:schemeClr val="bg1"/>
                </a:solidFill>
                <a:latin typeface="Promp-light"/>
              </a:rPr>
              <a:t>tasarladığımız</a:t>
            </a:r>
            <a:r>
              <a:rPr lang="en-US" sz="12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b="0" i="0" u="none" strike="noStrike" baseline="0" dirty="0" err="1">
                <a:solidFill>
                  <a:schemeClr val="bg1"/>
                </a:solidFill>
                <a:latin typeface="Promp-light"/>
              </a:rPr>
              <a:t>standı</a:t>
            </a:r>
            <a:r>
              <a:rPr lang="en-US" sz="12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b="0" i="0" u="none" strike="noStrike" baseline="0" dirty="0" err="1">
                <a:solidFill>
                  <a:schemeClr val="bg1"/>
                </a:solidFill>
                <a:latin typeface="Promp-light"/>
              </a:rPr>
              <a:t>daha</a:t>
            </a:r>
            <a:r>
              <a:rPr lang="en-US" sz="12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b="0" i="0" u="none" strike="noStrike" baseline="0" dirty="0" err="1">
                <a:solidFill>
                  <a:schemeClr val="bg1"/>
                </a:solidFill>
                <a:latin typeface="Promp-light"/>
              </a:rPr>
              <a:t>sonra</a:t>
            </a:r>
            <a:r>
              <a:rPr lang="en-US" sz="12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b="0" i="0" u="none" strike="noStrike" baseline="0" dirty="0" err="1">
                <a:solidFill>
                  <a:schemeClr val="bg1"/>
                </a:solidFill>
                <a:latin typeface="Promp-light"/>
              </a:rPr>
              <a:t>Ukrayna</a:t>
            </a:r>
            <a:r>
              <a:rPr lang="en-US" sz="12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b="0" i="0" u="none" strike="noStrike" baseline="0" dirty="0" err="1">
                <a:solidFill>
                  <a:schemeClr val="bg1"/>
                </a:solidFill>
                <a:latin typeface="Promp-light"/>
              </a:rPr>
              <a:t>Kıff</a:t>
            </a:r>
            <a:r>
              <a:rPr lang="en-US" sz="12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b="0" i="0" u="none" strike="noStrike" baseline="0" dirty="0" err="1">
                <a:solidFill>
                  <a:schemeClr val="bg1"/>
                </a:solidFill>
                <a:latin typeface="Promp-light"/>
              </a:rPr>
              <a:t>fuarı</a:t>
            </a:r>
            <a:endParaRPr lang="en-US" sz="1200" b="0" i="0" u="none" strike="noStrike" baseline="0" dirty="0">
              <a:solidFill>
                <a:schemeClr val="bg1"/>
              </a:solidFill>
              <a:latin typeface="Promp-light"/>
            </a:endParaRPr>
          </a:p>
          <a:p>
            <a:pPr algn="l"/>
            <a:r>
              <a:rPr lang="en-US" sz="1200" b="0" i="0" u="none" strike="noStrike" baseline="0" dirty="0" err="1">
                <a:solidFill>
                  <a:schemeClr val="bg1"/>
                </a:solidFill>
                <a:latin typeface="Promp-light"/>
              </a:rPr>
              <a:t>için</a:t>
            </a:r>
            <a:r>
              <a:rPr lang="en-US" sz="12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b="0" i="0" u="none" strike="noStrike" baseline="0" dirty="0" err="1">
                <a:solidFill>
                  <a:schemeClr val="bg1"/>
                </a:solidFill>
                <a:latin typeface="Promp-light"/>
              </a:rPr>
              <a:t>uyarladık</a:t>
            </a:r>
            <a:r>
              <a:rPr lang="en-US" sz="1200" b="0" i="0" u="none" strike="noStrike" baseline="0" dirty="0">
                <a:solidFill>
                  <a:schemeClr val="bg1"/>
                </a:solidFill>
                <a:latin typeface="Promp-light"/>
              </a:rPr>
              <a:t> . Ve </a:t>
            </a:r>
            <a:r>
              <a:rPr lang="en-US" sz="1200" b="0" i="0" u="none" strike="noStrike" baseline="0" dirty="0" err="1">
                <a:solidFill>
                  <a:schemeClr val="bg1"/>
                </a:solidFill>
                <a:latin typeface="Promp-light"/>
              </a:rPr>
              <a:t>Çocuk</a:t>
            </a:r>
            <a:r>
              <a:rPr lang="en-US" sz="12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b="0" i="0" u="none" strike="noStrike" baseline="0" dirty="0" err="1">
                <a:solidFill>
                  <a:schemeClr val="bg1"/>
                </a:solidFill>
                <a:latin typeface="Promp-light"/>
              </a:rPr>
              <a:t>Mobilyası</a:t>
            </a:r>
            <a:r>
              <a:rPr lang="en-US" sz="12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b="0" i="0" u="none" strike="noStrike" baseline="0" dirty="0" err="1">
                <a:solidFill>
                  <a:schemeClr val="bg1"/>
                </a:solidFill>
                <a:latin typeface="Promp-light"/>
              </a:rPr>
              <a:t>Kategorisinde</a:t>
            </a:r>
            <a:r>
              <a:rPr lang="en-US" sz="1200" b="0" i="0" u="none" strike="noStrike" baseline="0" dirty="0">
                <a:solidFill>
                  <a:schemeClr val="bg1"/>
                </a:solidFill>
                <a:latin typeface="Promp-light"/>
              </a:rPr>
              <a:t> ;</a:t>
            </a:r>
          </a:p>
          <a:p>
            <a:pPr algn="l"/>
            <a:r>
              <a:rPr lang="en-US" sz="1200" b="0" i="0" u="none" strike="noStrike" baseline="0" dirty="0">
                <a:solidFill>
                  <a:schemeClr val="bg1"/>
                </a:solidFill>
                <a:latin typeface="Promp-light"/>
              </a:rPr>
              <a:t>En iyi Stand </a:t>
            </a:r>
            <a:r>
              <a:rPr lang="en-US" sz="1200" b="0" i="0" u="none" strike="noStrike" baseline="0" dirty="0" err="1">
                <a:solidFill>
                  <a:schemeClr val="bg1"/>
                </a:solidFill>
                <a:latin typeface="Promp-light"/>
              </a:rPr>
              <a:t>Tasarımı</a:t>
            </a:r>
            <a:r>
              <a:rPr lang="en-US" sz="12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b="0" i="0" u="none" strike="noStrike" baseline="0" dirty="0" err="1">
                <a:solidFill>
                  <a:schemeClr val="bg1"/>
                </a:solidFill>
                <a:latin typeface="Promp-light"/>
              </a:rPr>
              <a:t>Ödülü</a:t>
            </a:r>
            <a:r>
              <a:rPr lang="en-US" sz="1200" b="0" i="0" u="none" strike="noStrike" baseline="0" dirty="0">
                <a:solidFill>
                  <a:schemeClr val="bg1"/>
                </a:solidFill>
                <a:latin typeface="Promp-light"/>
              </a:rPr>
              <a:t> ' nü </a:t>
            </a:r>
            <a:r>
              <a:rPr lang="en-US" sz="1200" b="0" i="0" u="none" strike="noStrike" baseline="0" dirty="0" err="1">
                <a:solidFill>
                  <a:schemeClr val="bg1"/>
                </a:solidFill>
                <a:latin typeface="Promp-light"/>
              </a:rPr>
              <a:t>Çilek</a:t>
            </a:r>
            <a:r>
              <a:rPr lang="en-US" sz="12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b="0" i="0" u="none" strike="noStrike" baseline="0" dirty="0" err="1">
                <a:solidFill>
                  <a:schemeClr val="bg1"/>
                </a:solidFill>
                <a:latin typeface="Promp-light"/>
              </a:rPr>
              <a:t>Odası</a:t>
            </a:r>
            <a:r>
              <a:rPr lang="en-US" sz="12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b="0" i="0" u="none" strike="noStrike" baseline="0" dirty="0" err="1">
                <a:solidFill>
                  <a:schemeClr val="bg1"/>
                </a:solidFill>
                <a:latin typeface="Promp-light"/>
              </a:rPr>
              <a:t>Standımızla</a:t>
            </a:r>
            <a:r>
              <a:rPr lang="en-US" sz="12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200" b="0" i="0" u="none" strike="noStrike" baseline="0" dirty="0" err="1">
                <a:solidFill>
                  <a:schemeClr val="bg1"/>
                </a:solidFill>
                <a:latin typeface="Promp-light"/>
              </a:rPr>
              <a:t>aldık</a:t>
            </a:r>
            <a:r>
              <a:rPr lang="en-US" sz="1200" b="0" i="0" u="none" strike="noStrike" baseline="0" dirty="0">
                <a:solidFill>
                  <a:schemeClr val="bg1"/>
                </a:solidFill>
                <a:latin typeface="Promp-light"/>
              </a:rPr>
              <a:t>.</a:t>
            </a:r>
            <a:endParaRPr lang="en-US" sz="1200" dirty="0">
              <a:solidFill>
                <a:schemeClr val="bg1"/>
              </a:solidFill>
              <a:latin typeface="Promp-ligh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31F3899-71B5-548E-A1C6-382A558A149F}"/>
              </a:ext>
            </a:extLst>
          </p:cNvPr>
          <p:cNvSpPr/>
          <p:nvPr/>
        </p:nvSpPr>
        <p:spPr>
          <a:xfrm>
            <a:off x="809625" y="1818495"/>
            <a:ext cx="4914900" cy="119140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900" dirty="0">
                <a:solidFill>
                  <a:srgbClr val="002060"/>
                </a:solidFill>
                <a:latin typeface="Prompt-Light"/>
              </a:rPr>
              <a:t>PROJE KÜNYESİ :</a:t>
            </a:r>
          </a:p>
          <a:p>
            <a:r>
              <a:rPr lang="tr-TR" sz="900" dirty="0">
                <a:solidFill>
                  <a:srgbClr val="002060"/>
                </a:solidFill>
                <a:latin typeface="Prompt-Light"/>
              </a:rPr>
              <a:t>Tasarım: </a:t>
            </a:r>
            <a:r>
              <a:rPr lang="tr-TR" sz="900" dirty="0" err="1">
                <a:solidFill>
                  <a:srgbClr val="002060"/>
                </a:solidFill>
                <a:latin typeface="Prompt-Light"/>
              </a:rPr>
              <a:t>Arcarius</a:t>
            </a:r>
            <a:endParaRPr lang="tr-TR" sz="900" dirty="0">
              <a:solidFill>
                <a:srgbClr val="002060"/>
              </a:solidFill>
              <a:latin typeface="Prompt-Light"/>
            </a:endParaRPr>
          </a:p>
          <a:p>
            <a:r>
              <a:rPr lang="tr-TR" sz="900" dirty="0">
                <a:solidFill>
                  <a:srgbClr val="002060"/>
                </a:solidFill>
                <a:latin typeface="Prompt-Light"/>
              </a:rPr>
              <a:t>Uygulama ve Proje Yönetim : </a:t>
            </a:r>
            <a:r>
              <a:rPr lang="tr-TR" sz="900" dirty="0" err="1">
                <a:solidFill>
                  <a:srgbClr val="002060"/>
                </a:solidFill>
                <a:latin typeface="Prompt-Light"/>
              </a:rPr>
              <a:t>Arcarius</a:t>
            </a:r>
            <a:endParaRPr lang="tr-TR" sz="900" dirty="0">
              <a:solidFill>
                <a:srgbClr val="002060"/>
              </a:solidFill>
              <a:latin typeface="Prompt-Light"/>
            </a:endParaRPr>
          </a:p>
          <a:p>
            <a:r>
              <a:rPr lang="tr-TR" sz="900" dirty="0">
                <a:solidFill>
                  <a:srgbClr val="002060"/>
                </a:solidFill>
                <a:latin typeface="Prompt-Light"/>
              </a:rPr>
              <a:t>Ajans: Çelik Design </a:t>
            </a:r>
            <a:r>
              <a:rPr lang="tr-TR" sz="900" dirty="0" err="1">
                <a:solidFill>
                  <a:srgbClr val="002060"/>
                </a:solidFill>
                <a:latin typeface="Prompt-Light"/>
              </a:rPr>
              <a:t>Hub</a:t>
            </a:r>
            <a:endParaRPr lang="tr-TR" sz="900" dirty="0">
              <a:solidFill>
                <a:srgbClr val="002060"/>
              </a:solidFill>
              <a:latin typeface="Prompt-Light"/>
            </a:endParaRPr>
          </a:p>
          <a:p>
            <a:r>
              <a:rPr lang="tr-TR" sz="900" dirty="0">
                <a:solidFill>
                  <a:srgbClr val="002060"/>
                </a:solidFill>
                <a:latin typeface="Prompt-Light"/>
              </a:rPr>
              <a:t>Ülke: Almanya/Köln   Ukrayna/Kiev</a:t>
            </a:r>
          </a:p>
          <a:p>
            <a:r>
              <a:rPr lang="tr-TR" sz="900" dirty="0">
                <a:solidFill>
                  <a:srgbClr val="002060"/>
                </a:solidFill>
                <a:latin typeface="Prompt-Light"/>
              </a:rPr>
              <a:t>Fuar: IMM COLOGNE &amp; KIFF</a:t>
            </a:r>
            <a:endParaRPr lang="en-US" sz="900" dirty="0">
              <a:solidFill>
                <a:srgbClr val="002060"/>
              </a:solidFill>
              <a:latin typeface="Prompt-Light"/>
            </a:endParaRPr>
          </a:p>
          <a:p>
            <a:pPr algn="ctr"/>
            <a:endParaRPr lang="en-US" sz="400" dirty="0"/>
          </a:p>
        </p:txBody>
      </p:sp>
    </p:spTree>
    <p:extLst>
      <p:ext uri="{BB962C8B-B14F-4D97-AF65-F5344CB8AC3E}">
        <p14:creationId xmlns:p14="http://schemas.microsoft.com/office/powerpoint/2010/main" val="3737271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70D9B1-14A4-86D8-83DE-6C088BC3A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825" y="614800"/>
            <a:ext cx="2776738" cy="2694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61BA0D-646F-6C30-B026-01A6BEC25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035" y="612789"/>
            <a:ext cx="3939728" cy="26985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FD2FEB-47B5-BD43-7285-0C4F8E780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7235" y="612789"/>
            <a:ext cx="3066940" cy="2778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2DFE24-EE00-4371-8148-FFCAB565C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8835" y="3667251"/>
            <a:ext cx="4355340" cy="24519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37B53E-6E2D-DEC7-CB5C-5C0157BC7F86}"/>
              </a:ext>
            </a:extLst>
          </p:cNvPr>
          <p:cNvSpPr txBox="1"/>
          <p:nvPr/>
        </p:nvSpPr>
        <p:spPr>
          <a:xfrm>
            <a:off x="790026" y="3546659"/>
            <a:ext cx="378197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Çatı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marka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olan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Fransa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merkezli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Saint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Gobain'e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ait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Atlas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Zımpara</a:t>
            </a:r>
            <a:endParaRPr lang="en-US" sz="1050" b="0" i="0" u="none" strike="noStrike" baseline="0" dirty="0">
              <a:solidFill>
                <a:schemeClr val="bg1"/>
              </a:solidFill>
              <a:latin typeface="Promp-light"/>
            </a:endParaRPr>
          </a:p>
          <a:p>
            <a:pPr algn="l"/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ve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Norton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için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farklı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dönemlerde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kurumsal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imajlarını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yansıtan</a:t>
            </a:r>
            <a:endParaRPr lang="en-US" sz="1050" b="0" i="0" u="none" strike="noStrike" baseline="0" dirty="0">
              <a:solidFill>
                <a:schemeClr val="bg1"/>
              </a:solidFill>
              <a:latin typeface="Promp-light"/>
            </a:endParaRPr>
          </a:p>
          <a:p>
            <a:pPr algn="l"/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tasarımlar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oluşturduk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.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Tasarımlarımızın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tüm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üretim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süreçleri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için</a:t>
            </a:r>
            <a:endParaRPr lang="en-US" sz="1050" b="0" i="0" u="none" strike="noStrike" baseline="0" dirty="0">
              <a:solidFill>
                <a:schemeClr val="bg1"/>
              </a:solidFill>
              <a:latin typeface="Promp-light"/>
            </a:endParaRPr>
          </a:p>
          <a:p>
            <a:pPr algn="l"/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projelendirmesini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;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atölye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ve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saha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kontrolünü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yaptık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. En iyi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şekilde</a:t>
            </a:r>
            <a:endParaRPr lang="en-US" sz="1050" b="0" i="0" u="none" strike="noStrike" baseline="0" dirty="0">
              <a:solidFill>
                <a:schemeClr val="bg1"/>
              </a:solidFill>
              <a:latin typeface="Promp-light"/>
            </a:endParaRPr>
          </a:p>
          <a:p>
            <a:pPr algn="l"/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markalarımıza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teslim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edilmesinin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bir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parçası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olduk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.</a:t>
            </a:r>
            <a:endParaRPr lang="en-US" sz="1050" dirty="0">
              <a:solidFill>
                <a:schemeClr val="bg1"/>
              </a:solidFill>
              <a:latin typeface="Promp-ligh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253866-9E5C-79B6-1E0D-A5A7F3A041A2}"/>
              </a:ext>
            </a:extLst>
          </p:cNvPr>
          <p:cNvSpPr/>
          <p:nvPr/>
        </p:nvSpPr>
        <p:spPr>
          <a:xfrm>
            <a:off x="778275" y="4682222"/>
            <a:ext cx="5172624" cy="105727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r-TR" sz="900" dirty="0">
              <a:solidFill>
                <a:srgbClr val="002060"/>
              </a:solidFill>
              <a:latin typeface="Prompt-Light"/>
            </a:endParaRPr>
          </a:p>
          <a:p>
            <a:r>
              <a:rPr lang="tr-TR" sz="900" dirty="0">
                <a:solidFill>
                  <a:srgbClr val="002060"/>
                </a:solidFill>
                <a:latin typeface="Prompt-Light"/>
              </a:rPr>
              <a:t>PROJE KÜNYESİ :</a:t>
            </a:r>
          </a:p>
          <a:p>
            <a:r>
              <a:rPr lang="tr-TR" sz="900" dirty="0">
                <a:solidFill>
                  <a:srgbClr val="002060"/>
                </a:solidFill>
                <a:latin typeface="Prompt-Light"/>
              </a:rPr>
              <a:t>Tasarım: </a:t>
            </a:r>
            <a:r>
              <a:rPr lang="tr-TR" sz="900" dirty="0" err="1">
                <a:solidFill>
                  <a:srgbClr val="002060"/>
                </a:solidFill>
                <a:latin typeface="Prompt-Light"/>
              </a:rPr>
              <a:t>Arcarius</a:t>
            </a:r>
            <a:endParaRPr lang="tr-TR" sz="900" dirty="0">
              <a:solidFill>
                <a:srgbClr val="002060"/>
              </a:solidFill>
              <a:latin typeface="Prompt-Light"/>
            </a:endParaRPr>
          </a:p>
          <a:p>
            <a:r>
              <a:rPr lang="tr-TR" sz="900" dirty="0">
                <a:solidFill>
                  <a:srgbClr val="002060"/>
                </a:solidFill>
                <a:latin typeface="Prompt-Light"/>
              </a:rPr>
              <a:t>Uygulama ve Proje Yönetim : </a:t>
            </a:r>
            <a:r>
              <a:rPr lang="tr-TR" sz="900" dirty="0" err="1">
                <a:solidFill>
                  <a:srgbClr val="002060"/>
                </a:solidFill>
                <a:latin typeface="Prompt-Light"/>
              </a:rPr>
              <a:t>Arcarius</a:t>
            </a:r>
            <a:r>
              <a:rPr lang="tr-TR" sz="900" dirty="0">
                <a:solidFill>
                  <a:srgbClr val="002060"/>
                </a:solidFill>
                <a:latin typeface="Prompt-Light"/>
              </a:rPr>
              <a:t> &amp; </a:t>
            </a:r>
            <a:r>
              <a:rPr lang="tr-TR" sz="900" dirty="0" err="1">
                <a:solidFill>
                  <a:srgbClr val="002060"/>
                </a:solidFill>
                <a:latin typeface="Prompt-Light"/>
              </a:rPr>
              <a:t>E.Mimarlık</a:t>
            </a:r>
            <a:endParaRPr lang="tr-TR" sz="900" dirty="0">
              <a:solidFill>
                <a:srgbClr val="002060"/>
              </a:solidFill>
              <a:latin typeface="Prompt-Light"/>
            </a:endParaRPr>
          </a:p>
          <a:p>
            <a:r>
              <a:rPr lang="tr-TR" sz="900" dirty="0">
                <a:solidFill>
                  <a:srgbClr val="002060"/>
                </a:solidFill>
                <a:latin typeface="Prompt-Light"/>
              </a:rPr>
              <a:t>Ajans: </a:t>
            </a:r>
            <a:r>
              <a:rPr lang="tr-TR" sz="900" dirty="0" err="1">
                <a:solidFill>
                  <a:srgbClr val="002060"/>
                </a:solidFill>
                <a:latin typeface="Prompt-Light"/>
              </a:rPr>
              <a:t>E.Mimarlık</a:t>
            </a:r>
            <a:endParaRPr lang="tr-TR" sz="900" dirty="0">
              <a:solidFill>
                <a:srgbClr val="002060"/>
              </a:solidFill>
              <a:latin typeface="Prompt-Light"/>
            </a:endParaRPr>
          </a:p>
          <a:p>
            <a:r>
              <a:rPr lang="tr-TR" sz="900" dirty="0">
                <a:solidFill>
                  <a:srgbClr val="002060"/>
                </a:solidFill>
                <a:latin typeface="Prompt-Light"/>
              </a:rPr>
              <a:t>Ülke: Türkiye / İstanbul</a:t>
            </a:r>
          </a:p>
          <a:p>
            <a:r>
              <a:rPr lang="tr-TR" sz="900" dirty="0">
                <a:solidFill>
                  <a:srgbClr val="002060"/>
                </a:solidFill>
                <a:latin typeface="Prompt-Light"/>
              </a:rPr>
              <a:t>Fuar: YAPI FUARI &amp; INTERMOB</a:t>
            </a:r>
            <a:endParaRPr lang="en-US" sz="900" dirty="0">
              <a:solidFill>
                <a:srgbClr val="002060"/>
              </a:solidFill>
              <a:latin typeface="Prompt-Light"/>
            </a:endParaRPr>
          </a:p>
          <a:p>
            <a:pPr algn="ctr"/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667415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888633-5DFE-35BC-1105-F32571C19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443" y="700568"/>
            <a:ext cx="4751209" cy="2309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41CFBC-A913-85BB-BF6F-186DD1B81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48" y="3428999"/>
            <a:ext cx="4773976" cy="25832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C7292-4A99-11B8-7B29-2C5FA0810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965" y="3428999"/>
            <a:ext cx="4683687" cy="25832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B81B10-3682-C6CA-7675-183EC0E0A98B}"/>
              </a:ext>
            </a:extLst>
          </p:cNvPr>
          <p:cNvSpPr txBox="1"/>
          <p:nvPr/>
        </p:nvSpPr>
        <p:spPr>
          <a:xfrm>
            <a:off x="960739" y="967268"/>
            <a:ext cx="49244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Gıda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sektörünün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önde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gelen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markası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Söke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Un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için</a:t>
            </a:r>
            <a:r>
              <a:rPr lang="tr-TR" sz="110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hamurun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,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ekmeğin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sıcaklığını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anlatan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stand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tasarımını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gerçekleştirdik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.</a:t>
            </a:r>
          </a:p>
          <a:p>
            <a:pPr algn="l"/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Ve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tüm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üretim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süreçlerinin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bir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parçası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olarak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Söke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için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başarılı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bir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fuarın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da</a:t>
            </a:r>
          </a:p>
          <a:p>
            <a:pPr algn="l"/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parçası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Promp-light"/>
              </a:rPr>
              <a:t>olduk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Promp-light"/>
              </a:rPr>
              <a:t>.</a:t>
            </a:r>
            <a:endParaRPr lang="en-US" sz="1100" dirty="0">
              <a:solidFill>
                <a:schemeClr val="bg1"/>
              </a:solidFill>
              <a:latin typeface="Promp-ligh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F5CB043-9808-3C04-408D-A2AB1B5BD2B4}"/>
              </a:ext>
            </a:extLst>
          </p:cNvPr>
          <p:cNvSpPr/>
          <p:nvPr/>
        </p:nvSpPr>
        <p:spPr>
          <a:xfrm>
            <a:off x="1047348" y="2038350"/>
            <a:ext cx="4751209" cy="122872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r-TR" sz="1050" dirty="0">
              <a:solidFill>
                <a:srgbClr val="002060"/>
              </a:solidFill>
              <a:latin typeface="Prompt-Light"/>
            </a:endParaRPr>
          </a:p>
          <a:p>
            <a:r>
              <a:rPr lang="tr-TR" sz="1050" dirty="0">
                <a:solidFill>
                  <a:srgbClr val="002060"/>
                </a:solidFill>
                <a:latin typeface="Prompt-Light"/>
              </a:rPr>
              <a:t>PROJE KÜNYESİ :</a:t>
            </a:r>
          </a:p>
          <a:p>
            <a:r>
              <a:rPr lang="tr-TR" sz="1050" dirty="0">
                <a:solidFill>
                  <a:srgbClr val="002060"/>
                </a:solidFill>
                <a:latin typeface="Prompt-Light"/>
              </a:rPr>
              <a:t>Tasarım: </a:t>
            </a:r>
            <a:r>
              <a:rPr lang="tr-TR" sz="1050" dirty="0" err="1">
                <a:solidFill>
                  <a:srgbClr val="002060"/>
                </a:solidFill>
                <a:latin typeface="Prompt-Light"/>
              </a:rPr>
              <a:t>Arcarius</a:t>
            </a:r>
            <a:endParaRPr lang="tr-TR" sz="1050" dirty="0">
              <a:solidFill>
                <a:srgbClr val="002060"/>
              </a:solidFill>
              <a:latin typeface="Prompt-Light"/>
            </a:endParaRPr>
          </a:p>
          <a:p>
            <a:r>
              <a:rPr lang="tr-TR" sz="1050" dirty="0">
                <a:solidFill>
                  <a:srgbClr val="002060"/>
                </a:solidFill>
                <a:latin typeface="Prompt-Light"/>
              </a:rPr>
              <a:t>Uygulama ve Proje Yönetim : </a:t>
            </a:r>
            <a:r>
              <a:rPr lang="tr-TR" sz="1050" dirty="0" err="1">
                <a:solidFill>
                  <a:srgbClr val="002060"/>
                </a:solidFill>
                <a:latin typeface="Prompt-Light"/>
              </a:rPr>
              <a:t>Arcarius</a:t>
            </a:r>
            <a:r>
              <a:rPr lang="tr-TR" sz="1050" dirty="0">
                <a:solidFill>
                  <a:srgbClr val="002060"/>
                </a:solidFill>
                <a:latin typeface="Prompt-Light"/>
              </a:rPr>
              <a:t> &amp; </a:t>
            </a:r>
            <a:r>
              <a:rPr lang="tr-TR" sz="1050" dirty="0" err="1">
                <a:solidFill>
                  <a:srgbClr val="002060"/>
                </a:solidFill>
                <a:latin typeface="Prompt-Light"/>
              </a:rPr>
              <a:t>E.Mimarlık</a:t>
            </a:r>
            <a:endParaRPr lang="tr-TR" sz="1050" dirty="0">
              <a:solidFill>
                <a:srgbClr val="002060"/>
              </a:solidFill>
              <a:latin typeface="Prompt-Light"/>
            </a:endParaRPr>
          </a:p>
          <a:p>
            <a:r>
              <a:rPr lang="tr-TR" sz="1050" dirty="0">
                <a:solidFill>
                  <a:srgbClr val="002060"/>
                </a:solidFill>
                <a:latin typeface="Prompt-Light"/>
              </a:rPr>
              <a:t>Ajans: </a:t>
            </a:r>
            <a:r>
              <a:rPr lang="tr-TR" sz="1050" dirty="0" err="1">
                <a:solidFill>
                  <a:srgbClr val="002060"/>
                </a:solidFill>
                <a:latin typeface="Prompt-Light"/>
              </a:rPr>
              <a:t>E.Mimarlık</a:t>
            </a:r>
            <a:endParaRPr lang="tr-TR" sz="1050" dirty="0">
              <a:solidFill>
                <a:srgbClr val="002060"/>
              </a:solidFill>
              <a:latin typeface="Prompt-Light"/>
            </a:endParaRPr>
          </a:p>
          <a:p>
            <a:r>
              <a:rPr lang="tr-TR" sz="1050" dirty="0">
                <a:solidFill>
                  <a:srgbClr val="002060"/>
                </a:solidFill>
                <a:latin typeface="Prompt-Light"/>
              </a:rPr>
              <a:t>Ülke: Türkiye / İstanbul</a:t>
            </a:r>
          </a:p>
          <a:p>
            <a:r>
              <a:rPr lang="tr-TR" sz="1050" dirty="0">
                <a:solidFill>
                  <a:srgbClr val="002060"/>
                </a:solidFill>
                <a:latin typeface="Prompt-Light"/>
              </a:rPr>
              <a:t>Fuar: IDMA</a:t>
            </a:r>
            <a:endParaRPr lang="en-US" sz="1050" dirty="0">
              <a:solidFill>
                <a:srgbClr val="002060"/>
              </a:solidFill>
              <a:latin typeface="Prompt-Light"/>
            </a:endParaRPr>
          </a:p>
          <a:p>
            <a:pPr algn="ctr"/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456599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64776B-1280-4B66-5821-7876812CC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834" y="643731"/>
            <a:ext cx="4698374" cy="2334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9BE830-77F5-2CA1-7BF8-7291D30A5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834" y="3190875"/>
            <a:ext cx="4698374" cy="30002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09D124-B194-CFE3-5D65-419575A58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17" y="3190875"/>
            <a:ext cx="5616262" cy="30002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E0B867-A27C-F7D3-C7C3-4FF1C54EDFB9}"/>
              </a:ext>
            </a:extLst>
          </p:cNvPr>
          <p:cNvSpPr txBox="1"/>
          <p:nvPr/>
        </p:nvSpPr>
        <p:spPr>
          <a:xfrm>
            <a:off x="751000" y="666852"/>
            <a:ext cx="5253773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Yapı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fuarı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'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nda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Saint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Gobain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' e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ait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Rigips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için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tasarım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ve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üretim</a:t>
            </a:r>
            <a:endParaRPr lang="en-US" sz="1050" b="0" i="0" u="none" strike="noStrike" baseline="0" dirty="0">
              <a:solidFill>
                <a:schemeClr val="bg1"/>
              </a:solidFill>
              <a:latin typeface="Promp-light"/>
            </a:endParaRPr>
          </a:p>
          <a:p>
            <a:pPr algn="l"/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projelerini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hazırladık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.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Çözüm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ortağı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olduğumuz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yol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arkadaşlarımız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için</a:t>
            </a:r>
            <a:endParaRPr lang="en-US" sz="1050" b="0" i="0" u="none" strike="noStrike" baseline="0" dirty="0">
              <a:solidFill>
                <a:schemeClr val="bg1"/>
              </a:solidFill>
              <a:latin typeface="Promp-light"/>
            </a:endParaRPr>
          </a:p>
          <a:p>
            <a:pPr algn="l"/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tüm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üretim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takibi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ve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saha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koordinasyonunu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üstlendik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.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Standımızın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en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iyi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şekilde</a:t>
            </a:r>
            <a:endParaRPr lang="en-US" sz="1050" b="0" i="0" u="none" strike="noStrike" baseline="0" dirty="0">
              <a:solidFill>
                <a:schemeClr val="bg1"/>
              </a:solidFill>
              <a:latin typeface="Promp-light"/>
            </a:endParaRPr>
          </a:p>
          <a:p>
            <a:pPr algn="l"/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teslimini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gerçekleştirdik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.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Standımız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yapı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fuarının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'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malzemeyi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en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iyi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anlatan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stand '</a:t>
            </a:r>
          </a:p>
          <a:p>
            <a:pPr algn="l"/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kategorisinde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aday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gösterilen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çalışmalardan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biri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 </a:t>
            </a:r>
            <a:r>
              <a:rPr lang="en-US" sz="1050" b="0" i="0" u="none" strike="noStrike" baseline="0" dirty="0" err="1">
                <a:solidFill>
                  <a:schemeClr val="bg1"/>
                </a:solidFill>
                <a:latin typeface="Promp-light"/>
              </a:rPr>
              <a:t>oldu</a:t>
            </a:r>
            <a:r>
              <a:rPr lang="en-US" sz="1050" b="0" i="0" u="none" strike="noStrike" baseline="0" dirty="0">
                <a:solidFill>
                  <a:schemeClr val="bg1"/>
                </a:solidFill>
                <a:latin typeface="Promp-light"/>
              </a:rPr>
              <a:t>.</a:t>
            </a:r>
            <a:endParaRPr lang="en-US" sz="1050" dirty="0">
              <a:solidFill>
                <a:schemeClr val="bg1"/>
              </a:solidFill>
              <a:latin typeface="Promp-ligh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DF99C06-08EB-B891-36E7-6AA17C7C669B}"/>
              </a:ext>
            </a:extLst>
          </p:cNvPr>
          <p:cNvSpPr/>
          <p:nvPr/>
        </p:nvSpPr>
        <p:spPr>
          <a:xfrm>
            <a:off x="819017" y="1803624"/>
            <a:ext cx="4698374" cy="115072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r-TR" sz="1050" dirty="0">
              <a:solidFill>
                <a:srgbClr val="002060"/>
              </a:solidFill>
              <a:latin typeface="Prompt-Light"/>
            </a:endParaRPr>
          </a:p>
          <a:p>
            <a:r>
              <a:rPr lang="tr-TR" sz="1050" dirty="0">
                <a:solidFill>
                  <a:srgbClr val="002060"/>
                </a:solidFill>
                <a:latin typeface="Prompt-Light"/>
              </a:rPr>
              <a:t>PROJE KÜNYESİ :</a:t>
            </a:r>
          </a:p>
          <a:p>
            <a:r>
              <a:rPr lang="tr-TR" sz="1050" dirty="0">
                <a:solidFill>
                  <a:srgbClr val="002060"/>
                </a:solidFill>
                <a:latin typeface="Prompt-Light"/>
              </a:rPr>
              <a:t>Tasarım: </a:t>
            </a:r>
            <a:r>
              <a:rPr lang="tr-TR" sz="1050" dirty="0" err="1">
                <a:solidFill>
                  <a:srgbClr val="002060"/>
                </a:solidFill>
                <a:latin typeface="Prompt-Light"/>
              </a:rPr>
              <a:t>Arcarius</a:t>
            </a:r>
            <a:endParaRPr lang="tr-TR" sz="1050" dirty="0">
              <a:solidFill>
                <a:srgbClr val="002060"/>
              </a:solidFill>
              <a:latin typeface="Prompt-Light"/>
            </a:endParaRPr>
          </a:p>
          <a:p>
            <a:r>
              <a:rPr lang="tr-TR" sz="1050" dirty="0">
                <a:solidFill>
                  <a:srgbClr val="002060"/>
                </a:solidFill>
                <a:latin typeface="Prompt-Light"/>
              </a:rPr>
              <a:t>Uygulama ve Proje Yönetim : </a:t>
            </a:r>
            <a:r>
              <a:rPr lang="tr-TR" sz="1050" dirty="0" err="1">
                <a:solidFill>
                  <a:srgbClr val="002060"/>
                </a:solidFill>
                <a:latin typeface="Prompt-Light"/>
              </a:rPr>
              <a:t>Arcarius</a:t>
            </a:r>
            <a:r>
              <a:rPr lang="tr-TR" sz="1050" dirty="0">
                <a:solidFill>
                  <a:srgbClr val="002060"/>
                </a:solidFill>
                <a:latin typeface="Prompt-Light"/>
              </a:rPr>
              <a:t> &amp; </a:t>
            </a:r>
            <a:r>
              <a:rPr lang="tr-TR" sz="1050" dirty="0" err="1">
                <a:solidFill>
                  <a:srgbClr val="002060"/>
                </a:solidFill>
                <a:latin typeface="Prompt-Light"/>
              </a:rPr>
              <a:t>E.Mimarlık</a:t>
            </a:r>
            <a:endParaRPr lang="tr-TR" sz="1050" dirty="0">
              <a:solidFill>
                <a:srgbClr val="002060"/>
              </a:solidFill>
              <a:latin typeface="Prompt-Light"/>
            </a:endParaRPr>
          </a:p>
          <a:p>
            <a:r>
              <a:rPr lang="tr-TR" sz="1050" dirty="0">
                <a:solidFill>
                  <a:srgbClr val="002060"/>
                </a:solidFill>
                <a:latin typeface="Prompt-Light"/>
              </a:rPr>
              <a:t>Ajans: </a:t>
            </a:r>
            <a:r>
              <a:rPr lang="tr-TR" sz="1050" dirty="0" err="1">
                <a:solidFill>
                  <a:srgbClr val="002060"/>
                </a:solidFill>
                <a:latin typeface="Prompt-Light"/>
              </a:rPr>
              <a:t>E.Mimarlık</a:t>
            </a:r>
            <a:endParaRPr lang="tr-TR" sz="1050" dirty="0">
              <a:solidFill>
                <a:srgbClr val="002060"/>
              </a:solidFill>
              <a:latin typeface="Prompt-Light"/>
            </a:endParaRPr>
          </a:p>
          <a:p>
            <a:r>
              <a:rPr lang="tr-TR" sz="1050" dirty="0">
                <a:solidFill>
                  <a:srgbClr val="002060"/>
                </a:solidFill>
                <a:latin typeface="Prompt-Light"/>
              </a:rPr>
              <a:t>Ülke: Türkiye / İstanbul</a:t>
            </a:r>
          </a:p>
          <a:p>
            <a:r>
              <a:rPr lang="tr-TR" sz="1050" dirty="0">
                <a:solidFill>
                  <a:srgbClr val="002060"/>
                </a:solidFill>
                <a:latin typeface="Prompt-Light"/>
              </a:rPr>
              <a:t>Fuar: YAPI FUARI</a:t>
            </a:r>
            <a:endParaRPr lang="en-US" sz="1050" dirty="0">
              <a:solidFill>
                <a:srgbClr val="002060"/>
              </a:solidFill>
              <a:latin typeface="Prompt-Light"/>
            </a:endParaRPr>
          </a:p>
          <a:p>
            <a:pPr algn="ctr"/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590455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524</Words>
  <Application>Microsoft Office PowerPoint</Application>
  <PresentationFormat>Widescreen</PresentationFormat>
  <Paragraphs>83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Promp-light</vt:lpstr>
      <vt:lpstr>Prompt-Bold</vt:lpstr>
      <vt:lpstr>Prompt-Light</vt:lpstr>
      <vt:lpstr>Office Theme</vt:lpstr>
      <vt:lpstr>a r c a r i u 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Birlikte Çalışalım 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 c a r i u s</dc:title>
  <dc:creator>gamze kolcu</dc:creator>
  <cp:lastModifiedBy>gamze kolcu</cp:lastModifiedBy>
  <cp:revision>4</cp:revision>
  <dcterms:created xsi:type="dcterms:W3CDTF">2023-12-15T07:11:55Z</dcterms:created>
  <dcterms:modified xsi:type="dcterms:W3CDTF">2023-12-15T08:20:24Z</dcterms:modified>
</cp:coreProperties>
</file>